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66" r:id="rId3"/>
    <p:sldId id="299" r:id="rId4"/>
    <p:sldId id="258" r:id="rId5"/>
    <p:sldId id="300" r:id="rId6"/>
    <p:sldId id="267" r:id="rId7"/>
    <p:sldId id="268" r:id="rId8"/>
    <p:sldId id="28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AEEB4-38AB-48BF-B71F-9B3A441BAC31}" v="13" dt="2025-06-12T02:24:27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7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ent Ennenbach" userId="e6edfaff-275f-430e-bc6c-8a1cc792619a" providerId="ADAL" clId="{189AEEB4-38AB-48BF-B71F-9B3A441BAC31}"/>
    <pc:docChg chg="undo custSel delSld modSld">
      <pc:chgData name="Trent Ennenbach" userId="e6edfaff-275f-430e-bc6c-8a1cc792619a" providerId="ADAL" clId="{189AEEB4-38AB-48BF-B71F-9B3A441BAC31}" dt="2025-06-12T02:32:51.987" v="180" actId="313"/>
      <pc:docMkLst>
        <pc:docMk/>
      </pc:docMkLst>
      <pc:sldChg chg="addSp delSp modSp mod">
        <pc:chgData name="Trent Ennenbach" userId="e6edfaff-275f-430e-bc6c-8a1cc792619a" providerId="ADAL" clId="{189AEEB4-38AB-48BF-B71F-9B3A441BAC31}" dt="2025-06-12T02:32:51.987" v="180" actId="313"/>
        <pc:sldMkLst>
          <pc:docMk/>
          <pc:sldMk cId="1020636703" sldId="257"/>
        </pc:sldMkLst>
        <pc:spChg chg="add mod">
          <ac:chgData name="Trent Ennenbach" userId="e6edfaff-275f-430e-bc6c-8a1cc792619a" providerId="ADAL" clId="{189AEEB4-38AB-48BF-B71F-9B3A441BAC31}" dt="2025-06-12T02:32:51.987" v="180" actId="313"/>
          <ac:spMkLst>
            <pc:docMk/>
            <pc:sldMk cId="1020636703" sldId="257"/>
            <ac:spMk id="3" creationId="{4A8D2FEB-75B8-9F72-B8E8-404BDD73C66A}"/>
          </ac:spMkLst>
        </pc:spChg>
        <pc:spChg chg="mod">
          <ac:chgData name="Trent Ennenbach" userId="e6edfaff-275f-430e-bc6c-8a1cc792619a" providerId="ADAL" clId="{189AEEB4-38AB-48BF-B71F-9B3A441BAC31}" dt="2025-06-10T20:29:50.386" v="63" actId="1076"/>
          <ac:spMkLst>
            <pc:docMk/>
            <pc:sldMk cId="1020636703" sldId="257"/>
            <ac:spMk id="18" creationId="{99267414-C32D-40FE-972B-255FF1A8576C}"/>
          </ac:spMkLst>
        </pc:spChg>
        <pc:spChg chg="mod">
          <ac:chgData name="Trent Ennenbach" userId="e6edfaff-275f-430e-bc6c-8a1cc792619a" providerId="ADAL" clId="{189AEEB4-38AB-48BF-B71F-9B3A441BAC31}" dt="2025-06-10T19:13:43.663" v="7" actId="1076"/>
          <ac:spMkLst>
            <pc:docMk/>
            <pc:sldMk cId="1020636703" sldId="257"/>
            <ac:spMk id="19" creationId="{2448265B-D934-4BC5-8F2B-2322214922F8}"/>
          </ac:spMkLst>
        </pc:spChg>
        <pc:spChg chg="mod">
          <ac:chgData name="Trent Ennenbach" userId="e6edfaff-275f-430e-bc6c-8a1cc792619a" providerId="ADAL" clId="{189AEEB4-38AB-48BF-B71F-9B3A441BAC31}" dt="2025-06-10T21:59:01.108" v="73" actId="20577"/>
          <ac:spMkLst>
            <pc:docMk/>
            <pc:sldMk cId="1020636703" sldId="257"/>
            <ac:spMk id="24" creationId="{128E41E6-B0BF-44BC-98F9-F8F486ABC7F1}"/>
          </ac:spMkLst>
        </pc:spChg>
        <pc:spChg chg="mod">
          <ac:chgData name="Trent Ennenbach" userId="e6edfaff-275f-430e-bc6c-8a1cc792619a" providerId="ADAL" clId="{189AEEB4-38AB-48BF-B71F-9B3A441BAC31}" dt="2025-06-10T20:29:44.134" v="62" actId="20577"/>
          <ac:spMkLst>
            <pc:docMk/>
            <pc:sldMk cId="1020636703" sldId="257"/>
            <ac:spMk id="31" creationId="{DF0C271F-C24A-4E69-9D4E-298D827B8460}"/>
          </ac:spMkLst>
        </pc:spChg>
        <pc:spChg chg="mod">
          <ac:chgData name="Trent Ennenbach" userId="e6edfaff-275f-430e-bc6c-8a1cc792619a" providerId="ADAL" clId="{189AEEB4-38AB-48BF-B71F-9B3A441BAC31}" dt="2025-06-12T02:25:16.895" v="175" actId="1076"/>
          <ac:spMkLst>
            <pc:docMk/>
            <pc:sldMk cId="1020636703" sldId="257"/>
            <ac:spMk id="32" creationId="{0E26D681-9D60-4729-9BAF-8F1BC982F3C1}"/>
          </ac:spMkLst>
        </pc:spChg>
        <pc:picChg chg="mod">
          <ac:chgData name="Trent Ennenbach" userId="e6edfaff-275f-430e-bc6c-8a1cc792619a" providerId="ADAL" clId="{189AEEB4-38AB-48BF-B71F-9B3A441BAC31}" dt="2025-06-10T22:26:33.795" v="108" actId="1076"/>
          <ac:picMkLst>
            <pc:docMk/>
            <pc:sldMk cId="1020636703" sldId="257"/>
            <ac:picMk id="5" creationId="{E065B2C6-0AA9-D040-08CB-7AA251DA345A}"/>
          </ac:picMkLst>
        </pc:picChg>
        <pc:picChg chg="mod">
          <ac:chgData name="Trent Ennenbach" userId="e6edfaff-275f-430e-bc6c-8a1cc792619a" providerId="ADAL" clId="{189AEEB4-38AB-48BF-B71F-9B3A441BAC31}" dt="2025-06-10T19:13:40.390" v="6" actId="1076"/>
          <ac:picMkLst>
            <pc:docMk/>
            <pc:sldMk cId="1020636703" sldId="257"/>
            <ac:picMk id="9" creationId="{501DF400-85D6-0D40-093C-F95F65918EE9}"/>
          </ac:picMkLst>
        </pc:picChg>
        <pc:picChg chg="mod">
          <ac:chgData name="Trent Ennenbach" userId="e6edfaff-275f-430e-bc6c-8a1cc792619a" providerId="ADAL" clId="{189AEEB4-38AB-48BF-B71F-9B3A441BAC31}" dt="2025-06-10T20:29:54.379" v="64" actId="1076"/>
          <ac:picMkLst>
            <pc:docMk/>
            <pc:sldMk cId="1020636703" sldId="257"/>
            <ac:picMk id="10" creationId="{8CFC7450-A826-FF43-EDCB-AAF77450A459}"/>
          </ac:picMkLst>
        </pc:picChg>
        <pc:picChg chg="add mod">
          <ac:chgData name="Trent Ennenbach" userId="e6edfaff-275f-430e-bc6c-8a1cc792619a" providerId="ADAL" clId="{189AEEB4-38AB-48BF-B71F-9B3A441BAC31}" dt="2025-06-10T22:26:58.185" v="116" actId="1076"/>
          <ac:picMkLst>
            <pc:docMk/>
            <pc:sldMk cId="1020636703" sldId="257"/>
            <ac:picMk id="1026" creationId="{D75B272B-9010-CA7A-4476-172BDA53BD4D}"/>
          </ac:picMkLst>
        </pc:picChg>
      </pc:sldChg>
      <pc:sldChg chg="del">
        <pc:chgData name="Trent Ennenbach" userId="e6edfaff-275f-430e-bc6c-8a1cc792619a" providerId="ADAL" clId="{189AEEB4-38AB-48BF-B71F-9B3A441BAC31}" dt="2025-06-10T20:30:06.673" v="65" actId="47"/>
        <pc:sldMkLst>
          <pc:docMk/>
          <pc:sldMk cId="2162713916" sldId="264"/>
        </pc:sldMkLst>
      </pc:sldChg>
      <pc:sldChg chg="modSp mod">
        <pc:chgData name="Trent Ennenbach" userId="e6edfaff-275f-430e-bc6c-8a1cc792619a" providerId="ADAL" clId="{189AEEB4-38AB-48BF-B71F-9B3A441BAC31}" dt="2025-06-10T22:00:28.240" v="107" actId="20577"/>
        <pc:sldMkLst>
          <pc:docMk/>
          <pc:sldMk cId="4140753313" sldId="266"/>
        </pc:sldMkLst>
        <pc:spChg chg="mod">
          <ac:chgData name="Trent Ennenbach" userId="e6edfaff-275f-430e-bc6c-8a1cc792619a" providerId="ADAL" clId="{189AEEB4-38AB-48BF-B71F-9B3A441BAC31}" dt="2025-06-10T22:00:28.240" v="107" actId="20577"/>
          <ac:spMkLst>
            <pc:docMk/>
            <pc:sldMk cId="4140753313" sldId="266"/>
            <ac:spMk id="12" creationId="{624E7A90-B6F2-CF29-446B-613E2888B652}"/>
          </ac:spMkLst>
        </pc:spChg>
      </pc:sldChg>
      <pc:sldChg chg="addSp modSp mod">
        <pc:chgData name="Trent Ennenbach" userId="e6edfaff-275f-430e-bc6c-8a1cc792619a" providerId="ADAL" clId="{189AEEB4-38AB-48BF-B71F-9B3A441BAC31}" dt="2025-06-10T22:28:41.700" v="126" actId="1076"/>
        <pc:sldMkLst>
          <pc:docMk/>
          <pc:sldMk cId="1640124122" sldId="286"/>
        </pc:sldMkLst>
        <pc:spChg chg="add mod">
          <ac:chgData name="Trent Ennenbach" userId="e6edfaff-275f-430e-bc6c-8a1cc792619a" providerId="ADAL" clId="{189AEEB4-38AB-48BF-B71F-9B3A441BAC31}" dt="2025-06-10T22:28:41.700" v="126" actId="1076"/>
          <ac:spMkLst>
            <pc:docMk/>
            <pc:sldMk cId="1640124122" sldId="286"/>
            <ac:spMk id="3" creationId="{DFDC30F4-0352-8BC4-78C7-491134DE61D3}"/>
          </ac:spMkLst>
        </pc:spChg>
        <pc:picChg chg="mod">
          <ac:chgData name="Trent Ennenbach" userId="e6edfaff-275f-430e-bc6c-8a1cc792619a" providerId="ADAL" clId="{189AEEB4-38AB-48BF-B71F-9B3A441BAC31}" dt="2025-06-10T22:28:14.647" v="120" actId="1076"/>
          <ac:picMkLst>
            <pc:docMk/>
            <pc:sldMk cId="1640124122" sldId="286"/>
            <ac:picMk id="4098" creationId="{B83417CD-3246-B233-5991-B6E21B5A68A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14CB2-AFBA-4B1D-BDE5-3DF5551958A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E59C6-40F0-4156-AB30-6654D3B53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42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5E4AF-373C-429A-8AD0-F68B6D2914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87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F2915-6D41-0003-F88A-61C84112A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414BF4-63AC-87AB-8FB4-A4CA74909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C53EEC-91BB-4A49-1D69-122D8CEC3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DC1CF-6E1C-F0E3-3A86-CCF047EC0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5E4AF-373C-429A-8AD0-F68B6D2914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64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F2915-6D41-0003-F88A-61C84112A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414BF4-63AC-87AB-8FB4-A4CA74909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C53EEC-91BB-4A49-1D69-122D8CEC3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DC1CF-6E1C-F0E3-3A86-CCF047EC0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5E4AF-373C-429A-8AD0-F68B6D2914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75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F2915-6D41-0003-F88A-61C84112A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414BF4-63AC-87AB-8FB4-A4CA74909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C53EEC-91BB-4A49-1D69-122D8CEC3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DC1CF-6E1C-F0E3-3A86-CCF047EC0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5E4AF-373C-429A-8AD0-F68B6D2914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80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F2915-6D41-0003-F88A-61C84112A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414BF4-63AC-87AB-8FB4-A4CA74909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C53EEC-91BB-4A49-1D69-122D8CEC3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DC1CF-6E1C-F0E3-3A86-CCF047EC0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5E4AF-373C-429A-8AD0-F68B6D2914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35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F2915-6D41-0003-F88A-61C84112A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414BF4-63AC-87AB-8FB4-A4CA74909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C53EEC-91BB-4A49-1D69-122D8CEC3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DC1CF-6E1C-F0E3-3A86-CCF047EC0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5E4AF-373C-429A-8AD0-F68B6D2914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07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F2915-6D41-0003-F88A-61C84112A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414BF4-63AC-87AB-8FB4-A4CA74909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C53EEC-91BB-4A49-1D69-122D8CEC3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DC1CF-6E1C-F0E3-3A86-CCF047EC0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5E4AF-373C-429A-8AD0-F68B6D2914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51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1F709-F91E-3E28-DC5B-9FAA42B2B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C6E36F-D190-D13A-3111-A9ED7EC99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32F67-566A-6B08-2C8E-CBA4E7449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49B3-F201-40E4-A38F-D87E07474213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F270F-8C24-6F72-F771-369F5D5B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3324-6F48-2DF5-83DF-7D1F84F1B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2080-22BE-4DDC-A22B-2FD89BC0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38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DB67A-9863-6F27-6DCA-A529AC24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BB6492-3DE9-7419-D9EA-B24ABEB02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EFDE7-0ECE-7A8B-7A7C-6C77535AB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49B3-F201-40E4-A38F-D87E07474213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21B48-97A6-46E4-4D0F-D09521DD6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02A0C-9D98-1DAA-86A7-4412D87D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2080-22BE-4DDC-A22B-2FD89BC0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94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B1F876-C072-3292-9897-DBC80974DF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E10CB7-9D30-F87A-DFCE-ADE6F0FD1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EA6B4-49B1-F984-E4F2-91A5DCDAA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49B3-F201-40E4-A38F-D87E07474213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8BC70-7505-EEBA-E638-E5F5951B7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E997-4F9C-08CD-5009-5977B0B53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2080-22BE-4DDC-A22B-2FD89BC0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70042-0AE4-96DD-4654-186B8454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35B1C-5362-9CDA-4420-1C0A614C1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D794-864C-CD5F-6426-700DE1C3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49B3-F201-40E4-A38F-D87E07474213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D9933-F792-BCD8-B777-140D4D184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18638-5559-A334-BE91-78C9DDBC3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2080-22BE-4DDC-A22B-2FD89BC0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83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64511-0D12-1508-2FDF-001F83566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FBB27-0E82-8BAF-B92C-DED66AC80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4E86B-A05E-F6E8-31A1-028609B28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49B3-F201-40E4-A38F-D87E07474213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184CA-41B2-8DBB-3923-493DF2936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6E650-FD34-15BE-5B82-A12C5CDA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2080-22BE-4DDC-A22B-2FD89BC0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43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A223-65AD-C518-4B52-625DD7EE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236BF-8ED6-821A-7B87-3357C25AA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597C6-E2F2-5CB5-75D3-7859B125D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1DF7B9-B99B-1F2C-DD4D-A58AF889E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49B3-F201-40E4-A38F-D87E07474213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5D2D3-F386-4BFE-FFF3-D118170EA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22BF4-6DE3-581E-5C16-036FA1213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2080-22BE-4DDC-A22B-2FD89BC0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8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B7464-8773-4429-EA40-C81C86EAB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E910E-9191-EF18-FA77-6FC5F5DFE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8EA7D-A003-C726-D08A-3E8410685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B161B-E97A-CAAA-4F18-83BD14912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817FCA-90FB-BE8B-716C-08B1FAAE1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BDB8CC-874D-BF92-1262-3095D184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49B3-F201-40E4-A38F-D87E07474213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AFEE0-5A2C-48BB-BA6B-4AD35469C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B538EC-3B8B-1E7B-E657-18A7A601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2080-22BE-4DDC-A22B-2FD89BC0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60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4549F-C04F-6891-75D8-E1949275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CC427-7ADF-99C8-1E70-290444243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49B3-F201-40E4-A38F-D87E07474213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02C21-9C0F-8291-13EB-0F3D3E740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F5A10-29C9-9F01-BD01-6AD1FFF49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2080-22BE-4DDC-A22B-2FD89BC0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2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E66376-EDDB-558F-4FAD-CDC84F71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49B3-F201-40E4-A38F-D87E07474213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498EF8-62A6-1940-7F0B-33638707D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7A314-1793-42E1-9FF7-F3240727A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2080-22BE-4DDC-A22B-2FD89BC0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51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87F4-952A-C399-9BE1-90C4927B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F183-FCAA-38CE-0DE5-442DFB7AF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3D1B8-BA61-DD50-F6B3-0101623DF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654B5-7870-60C9-18C4-B6F5404EC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49B3-F201-40E4-A38F-D87E07474213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C1CA4-708E-B457-2365-23E96AEC3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75B0E-ED9E-67F0-CCCC-4714BFDB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2080-22BE-4DDC-A22B-2FD89BC0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06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EBE2-AA32-B90B-E372-699E2428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9A5B84-B86B-13D0-2A57-7C2DD226C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A02B1-0858-C510-8099-92ECF9A49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72556-3584-7A2F-F8D4-0CB53D2E8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49B3-F201-40E4-A38F-D87E07474213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46E51-2AB5-8C2F-0E21-6D25E060A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17218-5080-E176-9B3D-648E254E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E2080-22BE-4DDC-A22B-2FD89BC0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54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B69EF5-5A8E-1EA8-F4F7-8A4A7251C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88A0C-C86A-B0F6-35CE-BC6C84E7B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6AAA-2359-2CD0-D942-83287CB07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7549B3-F201-40E4-A38F-D87E07474213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CFFD7-FB58-7BC8-4F18-46D0A206E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04E72-5C65-9561-982F-4D4E4C320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BE2080-22BE-4DDC-A22B-2FD89BC0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5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Hx-k1b-qT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DA5F6E6D-A9ED-471F-B5D3-C84B8466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4225" y="0"/>
            <a:ext cx="10937756" cy="6858000"/>
          </a:xfrm>
          <a:custGeom>
            <a:avLst/>
            <a:gdLst>
              <a:gd name="connsiteX0" fmla="*/ 1784518 w 10937756"/>
              <a:gd name="connsiteY0" fmla="*/ 0 h 6858000"/>
              <a:gd name="connsiteX1" fmla="*/ 9153238 w 10937756"/>
              <a:gd name="connsiteY1" fmla="*/ 0 h 6858000"/>
              <a:gd name="connsiteX2" fmla="*/ 9335959 w 10937756"/>
              <a:gd name="connsiteY2" fmla="*/ 174208 h 6858000"/>
              <a:gd name="connsiteX3" fmla="*/ 10937756 w 10937756"/>
              <a:gd name="connsiteY3" fmla="*/ 4041289 h 6858000"/>
              <a:gd name="connsiteX4" fmla="*/ 10277692 w 10937756"/>
              <a:gd name="connsiteY4" fmla="*/ 6648081 h 6858000"/>
              <a:gd name="connsiteX5" fmla="*/ 10156991 w 10937756"/>
              <a:gd name="connsiteY5" fmla="*/ 6858000 h 6858000"/>
              <a:gd name="connsiteX6" fmla="*/ 780765 w 10937756"/>
              <a:gd name="connsiteY6" fmla="*/ 6858000 h 6858000"/>
              <a:gd name="connsiteX7" fmla="*/ 660064 w 10937756"/>
              <a:gd name="connsiteY7" fmla="*/ 6648081 h 6858000"/>
              <a:gd name="connsiteX8" fmla="*/ 0 w 10937756"/>
              <a:gd name="connsiteY8" fmla="*/ 4041289 h 6858000"/>
              <a:gd name="connsiteX9" fmla="*/ 1601797 w 10937756"/>
              <a:gd name="connsiteY9" fmla="*/ 1742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37756" h="6858000">
                <a:moveTo>
                  <a:pt x="1784518" y="0"/>
                </a:moveTo>
                <a:lnTo>
                  <a:pt x="9153238" y="0"/>
                </a:lnTo>
                <a:lnTo>
                  <a:pt x="9335959" y="174208"/>
                </a:lnTo>
                <a:cubicBezTo>
                  <a:pt x="10325631" y="1163881"/>
                  <a:pt x="10937756" y="2531100"/>
                  <a:pt x="10937756" y="4041289"/>
                </a:cubicBezTo>
                <a:cubicBezTo>
                  <a:pt x="10937756" y="4985157"/>
                  <a:pt x="10698645" y="5873178"/>
                  <a:pt x="10277692" y="6648081"/>
                </a:cubicBezTo>
                <a:lnTo>
                  <a:pt x="10156991" y="6858000"/>
                </a:lnTo>
                <a:lnTo>
                  <a:pt x="780765" y="6858000"/>
                </a:lnTo>
                <a:lnTo>
                  <a:pt x="660064" y="6648081"/>
                </a:lnTo>
                <a:cubicBezTo>
                  <a:pt x="239111" y="5873178"/>
                  <a:pt x="0" y="4985157"/>
                  <a:pt x="0" y="4041289"/>
                </a:cubicBezTo>
                <a:cubicBezTo>
                  <a:pt x="0" y="2531100"/>
                  <a:pt x="612125" y="1163881"/>
                  <a:pt x="1601797" y="1742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4864D6A-CDDD-4D60-8619-C1AD786F3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37076" y="3040141"/>
            <a:ext cx="1980000" cy="1980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CD1768A-EC26-4C6A-A57C-E23005890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44530" y="4425522"/>
            <a:ext cx="1980000" cy="1980000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9530F13-2430-4DB9-9637-7708CFDD8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44530" y="1763284"/>
            <a:ext cx="1980000" cy="1980000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4F69744-BE77-4CA9-862A-54E574EE8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41485" y="4435047"/>
            <a:ext cx="1980000" cy="198000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8B7D5AE-8D15-48A8-BF79-863756AB2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41485" y="1820635"/>
            <a:ext cx="1980000" cy="198000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E26D681-9D60-4729-9BAF-8F1BC982F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76663" y="1744399"/>
            <a:ext cx="4638675" cy="4638675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FD3B067-A626-42D5-A3BC-823CE088F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6294" y="2604030"/>
            <a:ext cx="2919412" cy="29194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Marketing Org Chart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48265B-D934-4BC5-8F2B-2322214922F8}"/>
              </a:ext>
            </a:extLst>
          </p:cNvPr>
          <p:cNvSpPr/>
          <p:nvPr/>
        </p:nvSpPr>
        <p:spPr>
          <a:xfrm>
            <a:off x="3454526" y="2809400"/>
            <a:ext cx="1080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Ilda Kovacevic</a:t>
            </a:r>
            <a:b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Media Manager</a:t>
            </a:r>
            <a:endParaRPr lang="en-US" sz="12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9" name="Picture 68" descr="A person in a graduation cap and gown&#10;&#10;Description automatically generated">
            <a:extLst>
              <a:ext uri="{FF2B5EF4-FFF2-40B4-BE49-F238E27FC236}">
                <a16:creationId xmlns:a16="http://schemas.microsoft.com/office/drawing/2014/main" id="{4DC7ECF1-1B8F-4313-92C3-52C9D0C4A6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36000" y="2324746"/>
            <a:ext cx="720000" cy="720000"/>
          </a:xfrm>
          <a:prstGeom prst="ellipse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DCA2203-78D4-4184-A8B1-8D6E3C28C889}"/>
              </a:ext>
            </a:extLst>
          </p:cNvPr>
          <p:cNvSpPr/>
          <p:nvPr/>
        </p:nvSpPr>
        <p:spPr>
          <a:xfrm>
            <a:off x="7942969" y="2472433"/>
            <a:ext cx="1646076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Renzo </a:t>
            </a:r>
          </a:p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Mogrovejo </a:t>
            </a:r>
            <a:b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Growth Engineer (remote)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0C271F-C24A-4E69-9D4E-298D827B8460}"/>
              </a:ext>
            </a:extLst>
          </p:cNvPr>
          <p:cNvSpPr/>
          <p:nvPr/>
        </p:nvSpPr>
        <p:spPr>
          <a:xfrm>
            <a:off x="5430000" y="3083862"/>
            <a:ext cx="1332000" cy="390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Marissa Degrella</a:t>
            </a:r>
            <a:b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and Design Team Lead</a:t>
            </a:r>
            <a:endParaRPr lang="en-US" sz="12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2EDC4B6-81AB-4D32-995C-F037D579E5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52784" y="3699148"/>
            <a:ext cx="720000" cy="720000"/>
          </a:xfrm>
          <a:prstGeom prst="ellipse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306DAE2-9434-42D9-B876-2B856348AD4A}"/>
              </a:ext>
            </a:extLst>
          </p:cNvPr>
          <p:cNvSpPr/>
          <p:nvPr/>
        </p:nvSpPr>
        <p:spPr>
          <a:xfrm>
            <a:off x="8433624" y="3789148"/>
            <a:ext cx="1784926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Ximena Livia</a:t>
            </a:r>
            <a:br>
              <a:rPr lang="en-US" sz="1200" kern="12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Growth Marketing Coordinator (remote)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267414-C32D-40FE-972B-255FF1A8576C}"/>
              </a:ext>
            </a:extLst>
          </p:cNvPr>
          <p:cNvSpPr/>
          <p:nvPr/>
        </p:nvSpPr>
        <p:spPr>
          <a:xfrm>
            <a:off x="5395906" y="4915790"/>
            <a:ext cx="1332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Brian Hyatt 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1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VP of marketing</a:t>
            </a: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sales &amp; partnerships</a:t>
            </a:r>
            <a:endParaRPr lang="en-US" sz="12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8E41E6-B0BF-44BC-98F9-F8F486ABC7F1}"/>
              </a:ext>
            </a:extLst>
          </p:cNvPr>
          <p:cNvSpPr/>
          <p:nvPr/>
        </p:nvSpPr>
        <p:spPr>
          <a:xfrm>
            <a:off x="2986012" y="5175050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Fiorella Martinez</a:t>
            </a:r>
          </a:p>
          <a:p>
            <a:pPr marL="0" lvl="0" indent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Graphic Design</a:t>
            </a:r>
          </a:p>
        </p:txBody>
      </p:sp>
      <p:pic>
        <p:nvPicPr>
          <p:cNvPr id="76" name="Picture 75" descr="A person smiling for a selfie&#10;&#10;Description automatically generated">
            <a:extLst>
              <a:ext uri="{FF2B5EF4-FFF2-40B4-BE49-F238E27FC236}">
                <a16:creationId xmlns:a16="http://schemas.microsoft.com/office/drawing/2014/main" id="{5724F535-05DD-4582-83D7-3DDEC981BD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1" r="521"/>
          <a:stretch>
            <a:fillRect/>
          </a:stretch>
        </p:blipFill>
        <p:spPr>
          <a:xfrm flipH="1">
            <a:off x="7085960" y="5003770"/>
            <a:ext cx="720000" cy="720000"/>
          </a:xfrm>
          <a:prstGeom prst="ellipse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8C1A8A-DB3C-4362-B041-C35C08C0195F}"/>
              </a:ext>
            </a:extLst>
          </p:cNvPr>
          <p:cNvSpPr/>
          <p:nvPr/>
        </p:nvSpPr>
        <p:spPr>
          <a:xfrm>
            <a:off x="7942969" y="5175050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Crystal Hager</a:t>
            </a:r>
            <a:br>
              <a:rPr lang="en-US" sz="1200" dirty="0"/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Member Care Advocate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772BBE7-C6D8-4BF9-BA45-DC3C6BC93DE2}"/>
              </a:ext>
            </a:extLst>
          </p:cNvPr>
          <p:cNvSpPr/>
          <p:nvPr/>
        </p:nvSpPr>
        <p:spPr>
          <a:xfrm>
            <a:off x="9503811" y="5699074"/>
            <a:ext cx="1216258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kern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B1786F3-631A-4BEE-8323-68AB581BC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2221" y="2929105"/>
            <a:ext cx="213490" cy="2134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13F3AC2-C134-452A-A575-2AEDD5FDD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26968" y="2948970"/>
            <a:ext cx="213490" cy="2134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74C5EF9-9647-43F7-B54F-97E136BDC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20654" y="5004920"/>
            <a:ext cx="213490" cy="2134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6143EC5-1312-45C8-8A63-08B7FD81A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8961" y="3968701"/>
            <a:ext cx="213490" cy="2134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95005B3-E7A9-43A7-9097-E5C0B12D0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68596" y="5007567"/>
            <a:ext cx="213490" cy="213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in a red shirt&#10;&#10;Description automatically generated">
            <a:extLst>
              <a:ext uri="{FF2B5EF4-FFF2-40B4-BE49-F238E27FC236}">
                <a16:creationId xmlns:a16="http://schemas.microsoft.com/office/drawing/2014/main" id="{5093BB09-0953-5DF6-38A1-07C19802C3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351" t="11250" r="2703" b="43125"/>
          <a:stretch/>
        </p:blipFill>
        <p:spPr>
          <a:xfrm flipH="1">
            <a:off x="3834491" y="3749216"/>
            <a:ext cx="710271" cy="710918"/>
          </a:xfrm>
          <a:prstGeom prst="ellipse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6FBC29E-B2D3-46D2-5606-D76FE6EDB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41641" y="3785812"/>
            <a:ext cx="213490" cy="2134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F8637-C8B3-1939-B718-FC04263659C7}"/>
              </a:ext>
            </a:extLst>
          </p:cNvPr>
          <p:cNvSpPr/>
          <p:nvPr/>
        </p:nvSpPr>
        <p:spPr>
          <a:xfrm>
            <a:off x="2622487" y="3912191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1">
                <a:solidFill>
                  <a:schemeClr val="tx1">
                    <a:lumMod val="75000"/>
                    <a:lumOff val="25000"/>
                  </a:schemeClr>
                </a:solidFill>
              </a:rPr>
              <a:t>Steven Bennet</a:t>
            </a:r>
          </a:p>
          <a:p>
            <a:pPr marL="0" lvl="0" indent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>
                <a:solidFill>
                  <a:schemeClr val="tx1">
                    <a:lumMod val="75000"/>
                    <a:lumOff val="25000"/>
                  </a:schemeClr>
                </a:solidFill>
              </a:rPr>
              <a:t>Business Analytics</a:t>
            </a:r>
          </a:p>
        </p:txBody>
      </p:sp>
      <p:pic>
        <p:nvPicPr>
          <p:cNvPr id="9" name="Picture 8" descr="Mujer posando para la cámara delante de una playa&#10;&#10;Descripción generada automáticamente">
            <a:extLst>
              <a:ext uri="{FF2B5EF4-FFF2-40B4-BE49-F238E27FC236}">
                <a16:creationId xmlns:a16="http://schemas.microsoft.com/office/drawing/2014/main" id="{501DF400-85D6-0D40-093C-F95F65918EE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16" r="1216"/>
          <a:stretch>
            <a:fillRect/>
          </a:stretch>
        </p:blipFill>
        <p:spPr>
          <a:xfrm>
            <a:off x="4393242" y="2300058"/>
            <a:ext cx="720000" cy="720000"/>
          </a:xfrm>
          <a:prstGeom prst="ellipse">
            <a:avLst/>
          </a:prstGeom>
        </p:spPr>
      </p:pic>
      <p:pic>
        <p:nvPicPr>
          <p:cNvPr id="5" name="Imagen 4" descr="Mujer sonriendo para la cámara con una chaqueta negra&#10;&#10;Descripción generada automáticamente">
            <a:extLst>
              <a:ext uri="{FF2B5EF4-FFF2-40B4-BE49-F238E27FC236}">
                <a16:creationId xmlns:a16="http://schemas.microsoft.com/office/drawing/2014/main" id="{E065B2C6-0AA9-D040-08CB-7AA251DA34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817976" t="236998" r="817976" b="-237998"/>
          <a:stretch/>
        </p:blipFill>
        <p:spPr>
          <a:xfrm>
            <a:off x="4067695" y="5035896"/>
            <a:ext cx="732398" cy="743362"/>
          </a:xfrm>
          <a:prstGeom prst="rect">
            <a:avLst/>
          </a:prstGeom>
        </p:spPr>
      </p:pic>
      <p:pic>
        <p:nvPicPr>
          <p:cNvPr id="2" name="Picture 1" descr="A person in a suit and tie&#10;&#10;Description automatically generated">
            <a:extLst>
              <a:ext uri="{FF2B5EF4-FFF2-40B4-BE49-F238E27FC236}">
                <a16:creationId xmlns:a16="http://schemas.microsoft.com/office/drawing/2014/main" id="{211DBCCA-A0B6-C6AD-D4D8-EC9DBF14EFB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2154"/>
          <a:stretch/>
        </p:blipFill>
        <p:spPr>
          <a:xfrm>
            <a:off x="7086600" y="2380129"/>
            <a:ext cx="724762" cy="721988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C7450-A826-FF43-EDCB-AAF77450A4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2622" y="3819520"/>
            <a:ext cx="1035973" cy="10539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75B272B-9010-CA7A-4476-172BDA53B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910" y="5111665"/>
            <a:ext cx="823174" cy="8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8D2FEB-75B8-9F72-B8E8-404BDD73C66A}"/>
              </a:ext>
            </a:extLst>
          </p:cNvPr>
          <p:cNvSpPr txBox="1"/>
          <p:nvPr/>
        </p:nvSpPr>
        <p:spPr>
          <a:xfrm>
            <a:off x="7857668" y="5912952"/>
            <a:ext cx="150607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Melisa Riggs</a:t>
            </a:r>
          </a:p>
          <a:p>
            <a:r>
              <a:rPr lang="en-US" sz="1300" dirty="0"/>
              <a:t>Member Care Advocate </a:t>
            </a:r>
          </a:p>
        </p:txBody>
      </p:sp>
    </p:spTree>
    <p:extLst>
      <p:ext uri="{BB962C8B-B14F-4D97-AF65-F5344CB8AC3E}">
        <p14:creationId xmlns:p14="http://schemas.microsoft.com/office/powerpoint/2010/main" val="102063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BB516-0C24-FCF0-B3C6-3C66E2394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4A6C4ECF-D303-C7B8-8DD2-E535FEA89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92181" y="515938"/>
            <a:ext cx="10937756" cy="6858000"/>
          </a:xfrm>
          <a:custGeom>
            <a:avLst/>
            <a:gdLst>
              <a:gd name="connsiteX0" fmla="*/ 1784518 w 10937756"/>
              <a:gd name="connsiteY0" fmla="*/ 0 h 6858000"/>
              <a:gd name="connsiteX1" fmla="*/ 9153238 w 10937756"/>
              <a:gd name="connsiteY1" fmla="*/ 0 h 6858000"/>
              <a:gd name="connsiteX2" fmla="*/ 9335959 w 10937756"/>
              <a:gd name="connsiteY2" fmla="*/ 174208 h 6858000"/>
              <a:gd name="connsiteX3" fmla="*/ 10937756 w 10937756"/>
              <a:gd name="connsiteY3" fmla="*/ 4041289 h 6858000"/>
              <a:gd name="connsiteX4" fmla="*/ 10277692 w 10937756"/>
              <a:gd name="connsiteY4" fmla="*/ 6648081 h 6858000"/>
              <a:gd name="connsiteX5" fmla="*/ 10156991 w 10937756"/>
              <a:gd name="connsiteY5" fmla="*/ 6858000 h 6858000"/>
              <a:gd name="connsiteX6" fmla="*/ 780765 w 10937756"/>
              <a:gd name="connsiteY6" fmla="*/ 6858000 h 6858000"/>
              <a:gd name="connsiteX7" fmla="*/ 660064 w 10937756"/>
              <a:gd name="connsiteY7" fmla="*/ 6648081 h 6858000"/>
              <a:gd name="connsiteX8" fmla="*/ 0 w 10937756"/>
              <a:gd name="connsiteY8" fmla="*/ 4041289 h 6858000"/>
              <a:gd name="connsiteX9" fmla="*/ 1601797 w 10937756"/>
              <a:gd name="connsiteY9" fmla="*/ 1742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37756" h="6858000">
                <a:moveTo>
                  <a:pt x="1784518" y="0"/>
                </a:moveTo>
                <a:lnTo>
                  <a:pt x="9153238" y="0"/>
                </a:lnTo>
                <a:lnTo>
                  <a:pt x="9335959" y="174208"/>
                </a:lnTo>
                <a:cubicBezTo>
                  <a:pt x="10325631" y="1163881"/>
                  <a:pt x="10937756" y="2531100"/>
                  <a:pt x="10937756" y="4041289"/>
                </a:cubicBezTo>
                <a:cubicBezTo>
                  <a:pt x="10937756" y="4985157"/>
                  <a:pt x="10698645" y="5873178"/>
                  <a:pt x="10277692" y="6648081"/>
                </a:cubicBezTo>
                <a:lnTo>
                  <a:pt x="10156991" y="6858000"/>
                </a:lnTo>
                <a:lnTo>
                  <a:pt x="780765" y="6858000"/>
                </a:lnTo>
                <a:lnTo>
                  <a:pt x="660064" y="6648081"/>
                </a:lnTo>
                <a:cubicBezTo>
                  <a:pt x="239111" y="5873178"/>
                  <a:pt x="0" y="4985157"/>
                  <a:pt x="0" y="4041289"/>
                </a:cubicBezTo>
                <a:cubicBezTo>
                  <a:pt x="0" y="2531100"/>
                  <a:pt x="612125" y="1163881"/>
                  <a:pt x="1601797" y="1742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417FE5-F3D3-C1FE-A002-9AA22A4DD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Marissa DeGrella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4E7A90-B6F2-CF29-446B-613E2888B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2570537"/>
            <a:ext cx="3931920" cy="309087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Content and Design </a:t>
            </a:r>
            <a:r>
              <a:rPr lang="en-US" sz="1100" b="1">
                <a:solidFill>
                  <a:schemeClr val="tx1"/>
                </a:solidFill>
              </a:rPr>
              <a:t>Team Lead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100" b="1" dirty="0">
                <a:solidFill>
                  <a:schemeClr val="tx1"/>
                </a:solidFill>
              </a:rPr>
              <a:t>Function: </a:t>
            </a:r>
            <a:r>
              <a:rPr lang="en-US" sz="1100" dirty="0">
                <a:solidFill>
                  <a:schemeClr val="tx1"/>
                </a:solidFill>
              </a:rPr>
              <a:t> Keeping the Marketing Team in check </a:t>
            </a:r>
            <a:endParaRPr lang="en-US" sz="1100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sz="1100" dirty="0">
                <a:solidFill>
                  <a:schemeClr val="tx1"/>
                </a:solidFill>
                <a:ea typeface="+mn-lt"/>
                <a:cs typeface="+mn-lt"/>
              </a:rPr>
              <a:t>I support, organize and coordinate our marketing agenda focusing on internal marketing acting as the main point of contact to the practice.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endParaRPr lang="en-US" sz="1100" dirty="0">
              <a:solidFill>
                <a:schemeClr val="tx1"/>
              </a:solidFill>
            </a:endParaRPr>
          </a:p>
          <a:p>
            <a:r>
              <a:rPr lang="en-US" sz="1100" b="1" dirty="0">
                <a:solidFill>
                  <a:schemeClr val="tx1"/>
                </a:solidFill>
              </a:rPr>
              <a:t>Background:</a:t>
            </a:r>
          </a:p>
          <a:p>
            <a:r>
              <a:rPr lang="en-US" sz="1100" dirty="0">
                <a:solidFill>
                  <a:schemeClr val="tx1"/>
                </a:solidFill>
              </a:rPr>
              <a:t>2 years experience in Social Media Management </a:t>
            </a:r>
          </a:p>
          <a:p>
            <a:endParaRPr lang="en-US" sz="1100" b="1" dirty="0">
              <a:solidFill>
                <a:schemeClr val="tx1"/>
              </a:solidFill>
            </a:endParaRPr>
          </a:p>
          <a:p>
            <a:endParaRPr lang="en-US" sz="1100" b="1" dirty="0">
              <a:solidFill>
                <a:schemeClr val="tx1"/>
              </a:solidFill>
            </a:endParaRPr>
          </a:p>
          <a:p>
            <a:endParaRPr lang="en-US" sz="1100" b="1" dirty="0">
              <a:solidFill>
                <a:schemeClr val="tx1"/>
              </a:solidFill>
            </a:endParaRPr>
          </a:p>
          <a:p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11" name="Picture Placeholder 10" descr="A person in a graduation gown&#10;&#10;Description automatically generated">
            <a:extLst>
              <a:ext uri="{FF2B5EF4-FFF2-40B4-BE49-F238E27FC236}">
                <a16:creationId xmlns:a16="http://schemas.microsoft.com/office/drawing/2014/main" id="{D83422B7-C80C-383C-8A62-A2F52482AE4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-1220" t="16733" r="1350" b="30795"/>
          <a:stretch/>
        </p:blipFill>
        <p:spPr>
          <a:xfrm>
            <a:off x="5413248" y="1069847"/>
            <a:ext cx="6091125" cy="4805170"/>
          </a:xfrm>
        </p:spPr>
      </p:pic>
    </p:spTree>
    <p:extLst>
      <p:ext uri="{BB962C8B-B14F-4D97-AF65-F5344CB8AC3E}">
        <p14:creationId xmlns:p14="http://schemas.microsoft.com/office/powerpoint/2010/main" val="414075331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BB516-0C24-FCF0-B3C6-3C66E2394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4A6C4ECF-D303-C7B8-8DD2-E535FEA89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3806" y="0"/>
            <a:ext cx="10937756" cy="6858000"/>
          </a:xfrm>
          <a:custGeom>
            <a:avLst/>
            <a:gdLst>
              <a:gd name="connsiteX0" fmla="*/ 1784518 w 10937756"/>
              <a:gd name="connsiteY0" fmla="*/ 0 h 6858000"/>
              <a:gd name="connsiteX1" fmla="*/ 9153238 w 10937756"/>
              <a:gd name="connsiteY1" fmla="*/ 0 h 6858000"/>
              <a:gd name="connsiteX2" fmla="*/ 9335959 w 10937756"/>
              <a:gd name="connsiteY2" fmla="*/ 174208 h 6858000"/>
              <a:gd name="connsiteX3" fmla="*/ 10937756 w 10937756"/>
              <a:gd name="connsiteY3" fmla="*/ 4041289 h 6858000"/>
              <a:gd name="connsiteX4" fmla="*/ 10277692 w 10937756"/>
              <a:gd name="connsiteY4" fmla="*/ 6648081 h 6858000"/>
              <a:gd name="connsiteX5" fmla="*/ 10156991 w 10937756"/>
              <a:gd name="connsiteY5" fmla="*/ 6858000 h 6858000"/>
              <a:gd name="connsiteX6" fmla="*/ 780765 w 10937756"/>
              <a:gd name="connsiteY6" fmla="*/ 6858000 h 6858000"/>
              <a:gd name="connsiteX7" fmla="*/ 660064 w 10937756"/>
              <a:gd name="connsiteY7" fmla="*/ 6648081 h 6858000"/>
              <a:gd name="connsiteX8" fmla="*/ 0 w 10937756"/>
              <a:gd name="connsiteY8" fmla="*/ 4041289 h 6858000"/>
              <a:gd name="connsiteX9" fmla="*/ 1601797 w 10937756"/>
              <a:gd name="connsiteY9" fmla="*/ 1742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37756" h="6858000">
                <a:moveTo>
                  <a:pt x="1784518" y="0"/>
                </a:moveTo>
                <a:lnTo>
                  <a:pt x="9153238" y="0"/>
                </a:lnTo>
                <a:lnTo>
                  <a:pt x="9335959" y="174208"/>
                </a:lnTo>
                <a:cubicBezTo>
                  <a:pt x="10325631" y="1163881"/>
                  <a:pt x="10937756" y="2531100"/>
                  <a:pt x="10937756" y="4041289"/>
                </a:cubicBezTo>
                <a:cubicBezTo>
                  <a:pt x="10937756" y="4985157"/>
                  <a:pt x="10698645" y="5873178"/>
                  <a:pt x="10277692" y="6648081"/>
                </a:cubicBezTo>
                <a:lnTo>
                  <a:pt x="10156991" y="6858000"/>
                </a:lnTo>
                <a:lnTo>
                  <a:pt x="780765" y="6858000"/>
                </a:lnTo>
                <a:lnTo>
                  <a:pt x="660064" y="6648081"/>
                </a:lnTo>
                <a:cubicBezTo>
                  <a:pt x="239111" y="5873178"/>
                  <a:pt x="0" y="4985157"/>
                  <a:pt x="0" y="4041289"/>
                </a:cubicBezTo>
                <a:cubicBezTo>
                  <a:pt x="0" y="2531100"/>
                  <a:pt x="612125" y="1163881"/>
                  <a:pt x="1601797" y="1742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417FE5-F3D3-C1FE-A002-9AA22A4DD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Ximena Livia</a:t>
            </a:r>
            <a:endParaRPr lang="es-E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4E7A90-B6F2-CF29-446B-613E2888B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2346483"/>
            <a:ext cx="4086701" cy="309087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100" b="1">
                <a:solidFill>
                  <a:schemeClr val="tx1"/>
                </a:solidFill>
              </a:rPr>
              <a:t>Growth Marketing Coordinator</a:t>
            </a:r>
            <a:endParaRPr lang="es-ES">
              <a:solidFill>
                <a:schemeClr val="tx1"/>
              </a:solidFill>
            </a:endParaRPr>
          </a:p>
          <a:p>
            <a:r>
              <a:rPr lang="en-US" sz="1100" b="1">
                <a:solidFill>
                  <a:schemeClr val="tx1"/>
                </a:solidFill>
              </a:rPr>
              <a:t>Function: </a:t>
            </a:r>
            <a:r>
              <a:rPr lang="en-US" sz="1100">
                <a:solidFill>
                  <a:schemeClr val="tx1"/>
                </a:solidFill>
                <a:ea typeface="+mn-lt"/>
                <a:cs typeface="+mn-lt"/>
              </a:rPr>
              <a:t>To spark scalable and sustainable growth</a:t>
            </a:r>
          </a:p>
          <a:p>
            <a:r>
              <a:rPr lang="en-US" sz="1100">
                <a:solidFill>
                  <a:schemeClr val="tx1"/>
                </a:solidFill>
                <a:ea typeface="+mn-lt"/>
                <a:cs typeface="+mn-lt"/>
              </a:rPr>
              <a:t>Driving growth by rolling out data-driven strategies and fine-tuning funnels. Focusing on end-to-end marketing efforts to fuel long-term business success.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1100" b="1">
                <a:solidFill>
                  <a:schemeClr val="tx1"/>
                </a:solidFill>
              </a:rPr>
              <a:t>Background:</a:t>
            </a:r>
            <a:endParaRPr lang="en-US">
              <a:solidFill>
                <a:schemeClr val="tx1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Growth Marketer with expertise in driving business growth and optimizing results in fast-paced environments.  I leverage data-driven insights to develop and execute growth strategies</a:t>
            </a:r>
            <a:r>
              <a:rPr lang="en-US" sz="1100">
                <a:solidFill>
                  <a:schemeClr val="tx1"/>
                </a:solidFill>
                <a:ea typeface="+mn-lt"/>
                <a:cs typeface="+mn-lt"/>
              </a:rPr>
              <a:t> that helped scale businesses across multiple regions.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Full stack &amp; international marketer (10+ countries).</a:t>
            </a:r>
            <a:endParaRPr lang="en-US">
              <a:solidFill>
                <a:schemeClr val="tx1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Growth Team at: Picap App, S4Learning, </a:t>
            </a:r>
            <a:r>
              <a:rPr lang="en-US" sz="1100" err="1">
                <a:solidFill>
                  <a:schemeClr val="tx1"/>
                </a:solidFill>
              </a:rPr>
              <a:t>Cirkula</a:t>
            </a:r>
            <a:r>
              <a:rPr lang="en-US" sz="1100">
                <a:solidFill>
                  <a:schemeClr val="tx1"/>
                </a:solidFill>
              </a:rPr>
              <a:t> App, </a:t>
            </a:r>
            <a:r>
              <a:rPr lang="en-US" sz="1100" err="1">
                <a:solidFill>
                  <a:schemeClr val="tx1"/>
                </a:solidFill>
              </a:rPr>
              <a:t>Kashio</a:t>
            </a:r>
            <a:endParaRPr lang="en-US" sz="1100">
              <a:solidFill>
                <a:schemeClr val="tx1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Experience on B2C/B2B, digital products/platforms, mobile apps, fintech, food-tech, ed-tech, gambling, ecommerce &amp; wellness</a:t>
            </a:r>
          </a:p>
        </p:txBody>
      </p:sp>
      <p:pic>
        <p:nvPicPr>
          <p:cNvPr id="8" name="Marcador de posición de imagen 7" descr="Una persona en una montaña&#10;&#10;Descripción generada automáticamente">
            <a:extLst>
              <a:ext uri="{FF2B5EF4-FFF2-40B4-BE49-F238E27FC236}">
                <a16:creationId xmlns:a16="http://schemas.microsoft.com/office/drawing/2014/main" id="{B0583B90-CCDD-4592-2E01-20459DFA567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000" contrast="-2000"/>
                    </a14:imgEffect>
                  </a14:imgLayer>
                </a14:imgProps>
              </a:ext>
            </a:extLst>
          </a:blip>
          <a:srcRect l="-360" t="34982" r="-450" b="-360"/>
          <a:stretch/>
        </p:blipFill>
        <p:spPr>
          <a:xfrm>
            <a:off x="6098500" y="1968897"/>
            <a:ext cx="5326067" cy="3429530"/>
          </a:xfrm>
        </p:spPr>
      </p:pic>
    </p:spTree>
    <p:extLst>
      <p:ext uri="{BB962C8B-B14F-4D97-AF65-F5344CB8AC3E}">
        <p14:creationId xmlns:p14="http://schemas.microsoft.com/office/powerpoint/2010/main" val="326431452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BB516-0C24-FCF0-B3C6-3C66E2394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4A6C4ECF-D303-C7B8-8DD2-E535FEA89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3806" y="0"/>
            <a:ext cx="10937756" cy="6858000"/>
          </a:xfrm>
          <a:custGeom>
            <a:avLst/>
            <a:gdLst>
              <a:gd name="connsiteX0" fmla="*/ 1784518 w 10937756"/>
              <a:gd name="connsiteY0" fmla="*/ 0 h 6858000"/>
              <a:gd name="connsiteX1" fmla="*/ 9153238 w 10937756"/>
              <a:gd name="connsiteY1" fmla="*/ 0 h 6858000"/>
              <a:gd name="connsiteX2" fmla="*/ 9335959 w 10937756"/>
              <a:gd name="connsiteY2" fmla="*/ 174208 h 6858000"/>
              <a:gd name="connsiteX3" fmla="*/ 10937756 w 10937756"/>
              <a:gd name="connsiteY3" fmla="*/ 4041289 h 6858000"/>
              <a:gd name="connsiteX4" fmla="*/ 10277692 w 10937756"/>
              <a:gd name="connsiteY4" fmla="*/ 6648081 h 6858000"/>
              <a:gd name="connsiteX5" fmla="*/ 10156991 w 10937756"/>
              <a:gd name="connsiteY5" fmla="*/ 6858000 h 6858000"/>
              <a:gd name="connsiteX6" fmla="*/ 780765 w 10937756"/>
              <a:gd name="connsiteY6" fmla="*/ 6858000 h 6858000"/>
              <a:gd name="connsiteX7" fmla="*/ 660064 w 10937756"/>
              <a:gd name="connsiteY7" fmla="*/ 6648081 h 6858000"/>
              <a:gd name="connsiteX8" fmla="*/ 0 w 10937756"/>
              <a:gd name="connsiteY8" fmla="*/ 4041289 h 6858000"/>
              <a:gd name="connsiteX9" fmla="*/ 1601797 w 10937756"/>
              <a:gd name="connsiteY9" fmla="*/ 1742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37756" h="6858000">
                <a:moveTo>
                  <a:pt x="1784518" y="0"/>
                </a:moveTo>
                <a:lnTo>
                  <a:pt x="9153238" y="0"/>
                </a:lnTo>
                <a:lnTo>
                  <a:pt x="9335959" y="174208"/>
                </a:lnTo>
                <a:cubicBezTo>
                  <a:pt x="10325631" y="1163881"/>
                  <a:pt x="10937756" y="2531100"/>
                  <a:pt x="10937756" y="4041289"/>
                </a:cubicBezTo>
                <a:cubicBezTo>
                  <a:pt x="10937756" y="4985157"/>
                  <a:pt x="10698645" y="5873178"/>
                  <a:pt x="10277692" y="6648081"/>
                </a:cubicBezTo>
                <a:lnTo>
                  <a:pt x="10156991" y="6858000"/>
                </a:lnTo>
                <a:lnTo>
                  <a:pt x="780765" y="6858000"/>
                </a:lnTo>
                <a:lnTo>
                  <a:pt x="660064" y="6648081"/>
                </a:lnTo>
                <a:cubicBezTo>
                  <a:pt x="239111" y="5873178"/>
                  <a:pt x="0" y="4985157"/>
                  <a:pt x="0" y="4041289"/>
                </a:cubicBezTo>
                <a:cubicBezTo>
                  <a:pt x="0" y="2531100"/>
                  <a:pt x="612125" y="1163881"/>
                  <a:pt x="1601797" y="1742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417FE5-F3D3-C1FE-A002-9AA22A4DD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9847"/>
            <a:ext cx="3931920" cy="11551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Crystal Hager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4E7A90-B6F2-CF29-446B-613E2888B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2201700"/>
            <a:ext cx="3931920" cy="20551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200" b="1">
                <a:solidFill>
                  <a:schemeClr val="tx1"/>
                </a:solidFill>
              </a:rPr>
              <a:t>Member Care Advocate </a:t>
            </a:r>
          </a:p>
          <a:p>
            <a:endParaRPr lang="en-US" sz="1200" b="1">
              <a:solidFill>
                <a:schemeClr val="tx1"/>
              </a:solidFill>
            </a:endParaRPr>
          </a:p>
          <a:p>
            <a:r>
              <a:rPr lang="en-US" sz="1200" b="1">
                <a:solidFill>
                  <a:schemeClr val="tx1"/>
                </a:solidFill>
              </a:rPr>
              <a:t>Function: </a:t>
            </a:r>
            <a:r>
              <a:rPr lang="en-US" sz="1200">
                <a:solidFill>
                  <a:schemeClr val="tx1"/>
                </a:solidFill>
              </a:rPr>
              <a:t>Making sure people are happy, healthy, and get in the doors to become the best version of themselves possible!! </a:t>
            </a:r>
          </a:p>
          <a:p>
            <a:r>
              <a:rPr lang="en-US" sz="1200" b="1">
                <a:solidFill>
                  <a:schemeClr val="tx1"/>
                </a:solidFill>
              </a:rPr>
              <a:t>Empowering and educating people of our brand and what our services have to offer. Helping direct people on the correct path for better overall health. </a:t>
            </a:r>
          </a:p>
          <a:p>
            <a:endParaRPr lang="en-US" sz="1200" b="1">
              <a:solidFill>
                <a:schemeClr val="tx1"/>
              </a:solidFill>
            </a:endParaRPr>
          </a:p>
          <a:p>
            <a:r>
              <a:rPr lang="en-US" sz="1200" b="1">
                <a:solidFill>
                  <a:schemeClr val="tx1"/>
                </a:solidFill>
              </a:rPr>
              <a:t>Background:</a:t>
            </a:r>
            <a:r>
              <a:rPr lang="en-US" sz="1200">
                <a:solidFill>
                  <a:schemeClr val="tx1"/>
                </a:solidFill>
              </a:rPr>
              <a:t> MCA for two years; Over 15 years Client Services in Medical and Healthcare needs; Over four years in Medical Appeals and Approvals for Medicare recipients.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Enjoy Cooking and Baking good yummy meals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Huge pet lover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Love the outdoors! Hiking is one of my  favorite hobbies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Keeping up with my kiddos and staying healthy</a:t>
            </a:r>
          </a:p>
          <a:p>
            <a:pPr marL="171450" indent="-171450">
              <a:buFont typeface="Arial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3C00F790-C168-54F1-5686-74F559308CEF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Placeholder 13" descr="Mujer de cabello largo sonriendo&#10;&#10;Descripción generada automáticamente">
            <a:extLst>
              <a:ext uri="{FF2B5EF4-FFF2-40B4-BE49-F238E27FC236}">
                <a16:creationId xmlns:a16="http://schemas.microsoft.com/office/drawing/2014/main" id="{57DC3542-8D3D-0F51-6C78-31FFF8480E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6" r="1256"/>
          <a:stretch>
            <a:fillRect/>
          </a:stretch>
        </p:blipFill>
        <p:spPr>
          <a:xfrm>
            <a:off x="5413248" y="1069847"/>
            <a:ext cx="6103373" cy="480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272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BB516-0C24-FCF0-B3C6-3C66E2394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4A6C4ECF-D303-C7B8-8DD2-E535FEA89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3806" y="0"/>
            <a:ext cx="10937756" cy="6858000"/>
          </a:xfrm>
          <a:custGeom>
            <a:avLst/>
            <a:gdLst>
              <a:gd name="connsiteX0" fmla="*/ 1784518 w 10937756"/>
              <a:gd name="connsiteY0" fmla="*/ 0 h 6858000"/>
              <a:gd name="connsiteX1" fmla="*/ 9153238 w 10937756"/>
              <a:gd name="connsiteY1" fmla="*/ 0 h 6858000"/>
              <a:gd name="connsiteX2" fmla="*/ 9335959 w 10937756"/>
              <a:gd name="connsiteY2" fmla="*/ 174208 h 6858000"/>
              <a:gd name="connsiteX3" fmla="*/ 10937756 w 10937756"/>
              <a:gd name="connsiteY3" fmla="*/ 4041289 h 6858000"/>
              <a:gd name="connsiteX4" fmla="*/ 10277692 w 10937756"/>
              <a:gd name="connsiteY4" fmla="*/ 6648081 h 6858000"/>
              <a:gd name="connsiteX5" fmla="*/ 10156991 w 10937756"/>
              <a:gd name="connsiteY5" fmla="*/ 6858000 h 6858000"/>
              <a:gd name="connsiteX6" fmla="*/ 780765 w 10937756"/>
              <a:gd name="connsiteY6" fmla="*/ 6858000 h 6858000"/>
              <a:gd name="connsiteX7" fmla="*/ 660064 w 10937756"/>
              <a:gd name="connsiteY7" fmla="*/ 6648081 h 6858000"/>
              <a:gd name="connsiteX8" fmla="*/ 0 w 10937756"/>
              <a:gd name="connsiteY8" fmla="*/ 4041289 h 6858000"/>
              <a:gd name="connsiteX9" fmla="*/ 1601797 w 10937756"/>
              <a:gd name="connsiteY9" fmla="*/ 1742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37756" h="6858000">
                <a:moveTo>
                  <a:pt x="1784518" y="0"/>
                </a:moveTo>
                <a:lnTo>
                  <a:pt x="9153238" y="0"/>
                </a:lnTo>
                <a:lnTo>
                  <a:pt x="9335959" y="174208"/>
                </a:lnTo>
                <a:cubicBezTo>
                  <a:pt x="10325631" y="1163881"/>
                  <a:pt x="10937756" y="2531100"/>
                  <a:pt x="10937756" y="4041289"/>
                </a:cubicBezTo>
                <a:cubicBezTo>
                  <a:pt x="10937756" y="4985157"/>
                  <a:pt x="10698645" y="5873178"/>
                  <a:pt x="10277692" y="6648081"/>
                </a:cubicBezTo>
                <a:lnTo>
                  <a:pt x="10156991" y="6858000"/>
                </a:lnTo>
                <a:lnTo>
                  <a:pt x="780765" y="6858000"/>
                </a:lnTo>
                <a:lnTo>
                  <a:pt x="660064" y="6648081"/>
                </a:lnTo>
                <a:cubicBezTo>
                  <a:pt x="239111" y="5873178"/>
                  <a:pt x="0" y="4985157"/>
                  <a:pt x="0" y="4041289"/>
                </a:cubicBezTo>
                <a:cubicBezTo>
                  <a:pt x="0" y="2531100"/>
                  <a:pt x="612125" y="1163881"/>
                  <a:pt x="1601797" y="1742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417FE5-F3D3-C1FE-A002-9AA22A4DD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85185"/>
            <a:ext cx="3931920" cy="11205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Renzo Mogrovejo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4E7A90-B6F2-CF29-446B-613E2888B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2314544"/>
            <a:ext cx="3931920" cy="35867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100" b="1">
                <a:solidFill>
                  <a:schemeClr val="tx1"/>
                </a:solidFill>
                <a:ea typeface="+mn-lt"/>
                <a:cs typeface="+mn-lt"/>
              </a:rPr>
              <a:t>Growth Engineer</a:t>
            </a:r>
            <a:endParaRPr lang="en-US" b="1">
              <a:solidFill>
                <a:schemeClr val="tx1"/>
              </a:solidFill>
            </a:endParaRPr>
          </a:p>
          <a:p>
            <a:r>
              <a:rPr lang="en-US" sz="1100" b="1">
                <a:solidFill>
                  <a:schemeClr val="tx1"/>
                </a:solidFill>
              </a:rPr>
              <a:t>Function: Turning code into growth</a:t>
            </a:r>
          </a:p>
          <a:p>
            <a:r>
              <a:rPr lang="en-US" sz="1100">
                <a:solidFill>
                  <a:schemeClr val="tx1"/>
                </a:solidFill>
                <a:ea typeface="+mn-lt"/>
                <a:cs typeface="+mn-lt"/>
              </a:rPr>
              <a:t>I use technical skills and data analysis to drive user acquisition, retention, and revenue. I design experiments, build features, and optimize systems to enhance growth, collaborating with cross-functional teams to deliver impactful, scalable solutions.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1100" b="1">
                <a:solidFill>
                  <a:schemeClr val="tx1"/>
                </a:solidFill>
              </a:rPr>
              <a:t>Background: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100">
                <a:solidFill>
                  <a:schemeClr val="tx1"/>
                </a:solidFill>
                <a:ea typeface="+mn-lt"/>
                <a:cs typeface="+mn-lt"/>
              </a:rPr>
              <a:t>Experienced Product Leader focused on scaling products, driving ARR growth, and improving customer satisfaction. </a:t>
            </a:r>
          </a:p>
          <a:p>
            <a:pPr marL="171450" indent="-171450">
              <a:buFont typeface="Arial,Sans-Serif" pitchFamily="34" charset="0"/>
              <a:buChar char="•"/>
            </a:pPr>
            <a:r>
              <a:rPr lang="en-US" sz="1100">
                <a:solidFill>
                  <a:schemeClr val="tx1"/>
                </a:solidFill>
                <a:ea typeface="+mn-lt"/>
                <a:cs typeface="+mn-lt"/>
              </a:rPr>
              <a:t>Product &amp; Tech at </a:t>
            </a:r>
            <a:r>
              <a:rPr lang="en-US" sz="1100" err="1">
                <a:solidFill>
                  <a:schemeClr val="tx1"/>
                </a:solidFill>
                <a:ea typeface="+mn-lt"/>
                <a:cs typeface="+mn-lt"/>
              </a:rPr>
              <a:t>Exactera</a:t>
            </a:r>
            <a:r>
              <a:rPr lang="en-US" sz="11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100" err="1">
                <a:solidFill>
                  <a:schemeClr val="tx1"/>
                </a:solidFill>
                <a:ea typeface="+mn-lt"/>
                <a:cs typeface="+mn-lt"/>
              </a:rPr>
              <a:t>Riqra</a:t>
            </a:r>
            <a:r>
              <a:rPr lang="en-US" sz="1100">
                <a:solidFill>
                  <a:schemeClr val="tx1"/>
                </a:solidFill>
                <a:ea typeface="+mn-lt"/>
                <a:cs typeface="+mn-lt"/>
              </a:rPr>
              <a:t>, and Fandango (NBCU)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100">
                <a:solidFill>
                  <a:schemeClr val="tx1"/>
                </a:solidFill>
                <a:ea typeface="+mn-lt"/>
                <a:cs typeface="+mn-lt"/>
              </a:rPr>
              <a:t>Proficient in leading cross-functional teams, launching impactful features, and managing complex integrations.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Experience in b2c/b2b, road mapping, strategy, OKRs, user &amp; market research, PRD writing, wireframing, agile, and scrum.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Industries: fintech, tax-tech, e-commerce, and entertainment.</a:t>
            </a:r>
            <a:endParaRPr lang="en-US">
              <a:solidFill>
                <a:schemeClr val="tx1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endParaRPr lang="en-US" sz="1100">
              <a:solidFill>
                <a:schemeClr val="tx1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2B7C289-57E8-35E9-CBFD-8AFD7D53B63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0484" r="20484"/>
          <a:stretch/>
        </p:blipFill>
        <p:spPr>
          <a:xfrm rot="5400000">
            <a:off x="6062662" y="420687"/>
            <a:ext cx="4800600" cy="6099175"/>
          </a:xfrm>
        </p:spPr>
      </p:pic>
    </p:spTree>
    <p:extLst>
      <p:ext uri="{BB962C8B-B14F-4D97-AF65-F5344CB8AC3E}">
        <p14:creationId xmlns:p14="http://schemas.microsoft.com/office/powerpoint/2010/main" val="78405017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BB516-0C24-FCF0-B3C6-3C66E2394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4A6C4ECF-D303-C7B8-8DD2-E535FEA89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3806" y="0"/>
            <a:ext cx="10937756" cy="6858000"/>
          </a:xfrm>
          <a:custGeom>
            <a:avLst/>
            <a:gdLst>
              <a:gd name="connsiteX0" fmla="*/ 1784518 w 10937756"/>
              <a:gd name="connsiteY0" fmla="*/ 0 h 6858000"/>
              <a:gd name="connsiteX1" fmla="*/ 9153238 w 10937756"/>
              <a:gd name="connsiteY1" fmla="*/ 0 h 6858000"/>
              <a:gd name="connsiteX2" fmla="*/ 9335959 w 10937756"/>
              <a:gd name="connsiteY2" fmla="*/ 174208 h 6858000"/>
              <a:gd name="connsiteX3" fmla="*/ 10937756 w 10937756"/>
              <a:gd name="connsiteY3" fmla="*/ 4041289 h 6858000"/>
              <a:gd name="connsiteX4" fmla="*/ 10277692 w 10937756"/>
              <a:gd name="connsiteY4" fmla="*/ 6648081 h 6858000"/>
              <a:gd name="connsiteX5" fmla="*/ 10156991 w 10937756"/>
              <a:gd name="connsiteY5" fmla="*/ 6858000 h 6858000"/>
              <a:gd name="connsiteX6" fmla="*/ 780765 w 10937756"/>
              <a:gd name="connsiteY6" fmla="*/ 6858000 h 6858000"/>
              <a:gd name="connsiteX7" fmla="*/ 660064 w 10937756"/>
              <a:gd name="connsiteY7" fmla="*/ 6648081 h 6858000"/>
              <a:gd name="connsiteX8" fmla="*/ 0 w 10937756"/>
              <a:gd name="connsiteY8" fmla="*/ 4041289 h 6858000"/>
              <a:gd name="connsiteX9" fmla="*/ 1601797 w 10937756"/>
              <a:gd name="connsiteY9" fmla="*/ 1742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37756" h="6858000">
                <a:moveTo>
                  <a:pt x="1784518" y="0"/>
                </a:moveTo>
                <a:lnTo>
                  <a:pt x="9153238" y="0"/>
                </a:lnTo>
                <a:lnTo>
                  <a:pt x="9335959" y="174208"/>
                </a:lnTo>
                <a:cubicBezTo>
                  <a:pt x="10325631" y="1163881"/>
                  <a:pt x="10937756" y="2531100"/>
                  <a:pt x="10937756" y="4041289"/>
                </a:cubicBezTo>
                <a:cubicBezTo>
                  <a:pt x="10937756" y="4985157"/>
                  <a:pt x="10698645" y="5873178"/>
                  <a:pt x="10277692" y="6648081"/>
                </a:cubicBezTo>
                <a:lnTo>
                  <a:pt x="10156991" y="6858000"/>
                </a:lnTo>
                <a:lnTo>
                  <a:pt x="780765" y="6858000"/>
                </a:lnTo>
                <a:lnTo>
                  <a:pt x="660064" y="6648081"/>
                </a:lnTo>
                <a:cubicBezTo>
                  <a:pt x="239111" y="5873178"/>
                  <a:pt x="0" y="4985157"/>
                  <a:pt x="0" y="4041289"/>
                </a:cubicBezTo>
                <a:cubicBezTo>
                  <a:pt x="0" y="2531100"/>
                  <a:pt x="612125" y="1163881"/>
                  <a:pt x="1601797" y="1742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417FE5-F3D3-C1FE-A002-9AA22A4DD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Ilda Kovacevic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4E7A90-B6F2-CF29-446B-613E2888B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2570537"/>
            <a:ext cx="3931920" cy="309087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Social Media Manager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Function:  Will film videos </a:t>
            </a:r>
            <a:br>
              <a:rPr lang="en-US" sz="1100" b="1" dirty="0"/>
            </a:br>
            <a:br>
              <a:rPr lang="en-US" sz="1100" b="1" dirty="0"/>
            </a:br>
            <a:r>
              <a:rPr lang="en-US" sz="1100" b="1" dirty="0">
                <a:solidFill>
                  <a:schemeClr val="tx1"/>
                </a:solidFill>
              </a:rPr>
              <a:t>create, moderate and talk with our current and prospective members/patients  in our social media space but make it cute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Background:</a:t>
            </a:r>
            <a:br>
              <a:rPr lang="en-US" sz="1100" b="1" dirty="0"/>
            </a:br>
            <a:br>
              <a:rPr lang="en-US" sz="1100" b="1" dirty="0"/>
            </a:br>
            <a:r>
              <a:rPr lang="en-US" sz="1100" b="1" dirty="0">
                <a:solidFill>
                  <a:schemeClr val="tx1"/>
                </a:solidFill>
              </a:rPr>
              <a:t>one year of managing social media platforms</a:t>
            </a:r>
            <a:br>
              <a:rPr lang="en-US" sz="1100" b="1" dirty="0"/>
            </a:br>
            <a:endParaRPr lang="en-US" sz="1100" b="1">
              <a:solidFill>
                <a:schemeClr val="tx1"/>
              </a:solidFill>
            </a:endParaRPr>
          </a:p>
        </p:txBody>
      </p:sp>
      <p:pic>
        <p:nvPicPr>
          <p:cNvPr id="6" name="Picture Placeholder 5" descr="A person posing for a picture&#10;&#10;Description automatically generated">
            <a:extLst>
              <a:ext uri="{FF2B5EF4-FFF2-40B4-BE49-F238E27FC236}">
                <a16:creationId xmlns:a16="http://schemas.microsoft.com/office/drawing/2014/main" id="{3EBE7DF5-23F4-38BB-CB23-1677200EC38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5013" b="25013"/>
          <a:stretch/>
        </p:blipFill>
        <p:spPr>
          <a:xfrm>
            <a:off x="5068888" y="695325"/>
            <a:ext cx="6097587" cy="4743091"/>
          </a:xfrm>
        </p:spPr>
      </p:pic>
    </p:spTree>
    <p:extLst>
      <p:ext uri="{BB962C8B-B14F-4D97-AF65-F5344CB8AC3E}">
        <p14:creationId xmlns:p14="http://schemas.microsoft.com/office/powerpoint/2010/main" val="63947452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BB516-0C24-FCF0-B3C6-3C66E2394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4A6C4ECF-D303-C7B8-8DD2-E535FEA89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3806" y="0"/>
            <a:ext cx="10937756" cy="6858000"/>
          </a:xfrm>
          <a:custGeom>
            <a:avLst/>
            <a:gdLst>
              <a:gd name="connsiteX0" fmla="*/ 1784518 w 10937756"/>
              <a:gd name="connsiteY0" fmla="*/ 0 h 6858000"/>
              <a:gd name="connsiteX1" fmla="*/ 9153238 w 10937756"/>
              <a:gd name="connsiteY1" fmla="*/ 0 h 6858000"/>
              <a:gd name="connsiteX2" fmla="*/ 9335959 w 10937756"/>
              <a:gd name="connsiteY2" fmla="*/ 174208 h 6858000"/>
              <a:gd name="connsiteX3" fmla="*/ 10937756 w 10937756"/>
              <a:gd name="connsiteY3" fmla="*/ 4041289 h 6858000"/>
              <a:gd name="connsiteX4" fmla="*/ 10277692 w 10937756"/>
              <a:gd name="connsiteY4" fmla="*/ 6648081 h 6858000"/>
              <a:gd name="connsiteX5" fmla="*/ 10156991 w 10937756"/>
              <a:gd name="connsiteY5" fmla="*/ 6858000 h 6858000"/>
              <a:gd name="connsiteX6" fmla="*/ 780765 w 10937756"/>
              <a:gd name="connsiteY6" fmla="*/ 6858000 h 6858000"/>
              <a:gd name="connsiteX7" fmla="*/ 660064 w 10937756"/>
              <a:gd name="connsiteY7" fmla="*/ 6648081 h 6858000"/>
              <a:gd name="connsiteX8" fmla="*/ 0 w 10937756"/>
              <a:gd name="connsiteY8" fmla="*/ 4041289 h 6858000"/>
              <a:gd name="connsiteX9" fmla="*/ 1601797 w 10937756"/>
              <a:gd name="connsiteY9" fmla="*/ 1742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37756" h="6858000">
                <a:moveTo>
                  <a:pt x="1784518" y="0"/>
                </a:moveTo>
                <a:lnTo>
                  <a:pt x="9153238" y="0"/>
                </a:lnTo>
                <a:lnTo>
                  <a:pt x="9335959" y="174208"/>
                </a:lnTo>
                <a:cubicBezTo>
                  <a:pt x="10325631" y="1163881"/>
                  <a:pt x="10937756" y="2531100"/>
                  <a:pt x="10937756" y="4041289"/>
                </a:cubicBezTo>
                <a:cubicBezTo>
                  <a:pt x="10937756" y="4985157"/>
                  <a:pt x="10698645" y="5873178"/>
                  <a:pt x="10277692" y="6648081"/>
                </a:cubicBezTo>
                <a:lnTo>
                  <a:pt x="10156991" y="6858000"/>
                </a:lnTo>
                <a:lnTo>
                  <a:pt x="780765" y="6858000"/>
                </a:lnTo>
                <a:lnTo>
                  <a:pt x="660064" y="6648081"/>
                </a:lnTo>
                <a:cubicBezTo>
                  <a:pt x="239111" y="5873178"/>
                  <a:pt x="0" y="4985157"/>
                  <a:pt x="0" y="4041289"/>
                </a:cubicBezTo>
                <a:cubicBezTo>
                  <a:pt x="0" y="2531100"/>
                  <a:pt x="612125" y="1163881"/>
                  <a:pt x="1601797" y="1742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417FE5-F3D3-C1FE-A002-9AA22A4DD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Steven Bennett</a:t>
            </a:r>
          </a:p>
        </p:txBody>
      </p:sp>
      <p:pic>
        <p:nvPicPr>
          <p:cNvPr id="14" name="Picture Placeholder 13" descr="A person in a red shirt&#10;&#10;Description automatically generated">
            <a:extLst>
              <a:ext uri="{FF2B5EF4-FFF2-40B4-BE49-F238E27FC236}">
                <a16:creationId xmlns:a16="http://schemas.microsoft.com/office/drawing/2014/main" id="{BA3A9EC4-7248-018A-1FAC-7543BE73BF9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357" r="-1390"/>
          <a:stretch/>
        </p:blipFill>
        <p:spPr>
          <a:xfrm>
            <a:off x="8450362" y="765046"/>
            <a:ext cx="2487014" cy="5315928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4E7A90-B6F2-CF29-446B-613E2888B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2570537"/>
            <a:ext cx="3931920" cy="309087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100" b="1">
                <a:solidFill>
                  <a:schemeClr val="tx1"/>
                </a:solidFill>
              </a:rPr>
              <a:t>Business Systems Analyst</a:t>
            </a:r>
            <a:endParaRPr lang="es-ES">
              <a:solidFill>
                <a:schemeClr val="tx1"/>
              </a:solidFill>
            </a:endParaRPr>
          </a:p>
          <a:p>
            <a:r>
              <a:rPr lang="en-US" sz="1100" b="1">
                <a:solidFill>
                  <a:schemeClr val="tx1"/>
                </a:solidFill>
              </a:rPr>
              <a:t>Function:  Number Cruncher</a:t>
            </a:r>
            <a:endParaRPr lang="en-US" sz="1100" b="1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sz="1100">
                <a:solidFill>
                  <a:schemeClr val="tx1"/>
                </a:solidFill>
                <a:ea typeface="+mn-lt"/>
                <a:cs typeface="+mn-lt"/>
              </a:rPr>
              <a:t>To enhance the quality of data we receive from day-to-day operations, provide quantitative reasoning behind business decisions, and set up systems to increase efficiency within the company</a:t>
            </a:r>
            <a:endParaRPr lang="en-US" sz="1100">
              <a:solidFill>
                <a:schemeClr val="tx1"/>
              </a:solidFill>
            </a:endParaRPr>
          </a:p>
          <a:p>
            <a:r>
              <a:rPr lang="en-US" sz="1100" b="1">
                <a:solidFill>
                  <a:schemeClr val="tx1"/>
                </a:solidFill>
              </a:rPr>
              <a:t>Background:</a:t>
            </a:r>
          </a:p>
          <a:p>
            <a:r>
              <a:rPr lang="en-US" sz="1100">
                <a:solidFill>
                  <a:schemeClr val="tx1"/>
                </a:solidFill>
              </a:rPr>
              <a:t>Computer Engineering at the University of Alabama</a:t>
            </a:r>
          </a:p>
          <a:p>
            <a:endParaRPr 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06567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443BDE40-FAF3-4DCA-B7A1-742D65ECB52F">
            <a:extLst>
              <a:ext uri="{FF2B5EF4-FFF2-40B4-BE49-F238E27FC236}">
                <a16:creationId xmlns:a16="http://schemas.microsoft.com/office/drawing/2014/main" id="{B83417CD-3246-B233-5991-B6E21B5A6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763" y="0"/>
            <a:ext cx="5734474" cy="573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DC30F4-0352-8BC4-78C7-491134DE61D3}"/>
              </a:ext>
            </a:extLst>
          </p:cNvPr>
          <p:cNvSpPr txBox="1"/>
          <p:nvPr/>
        </p:nvSpPr>
        <p:spPr>
          <a:xfrm>
            <a:off x="4709731" y="6014966"/>
            <a:ext cx="2772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 err="1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3"/>
              </a:rPr>
              <a:t>Ennu</a:t>
            </a:r>
            <a:r>
              <a:rPr lang="en-US" sz="18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3"/>
              </a:rPr>
              <a:t> Brand Launch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12412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591</Words>
  <Application>Microsoft Office PowerPoint</Application>
  <PresentationFormat>Widescreen</PresentationFormat>
  <Paragraphs>78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Arial,Sans-Serif</vt:lpstr>
      <vt:lpstr>Office Theme</vt:lpstr>
      <vt:lpstr>Marketing Org Chart</vt:lpstr>
      <vt:lpstr>Marissa DeGrella</vt:lpstr>
      <vt:lpstr>Ximena Livia</vt:lpstr>
      <vt:lpstr>Crystal Hager </vt:lpstr>
      <vt:lpstr>Renzo Mogrovejo</vt:lpstr>
      <vt:lpstr>Ilda Kovacevic</vt:lpstr>
      <vt:lpstr>Steven Bennett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Trent Ennenbach</dc:creator>
  <cp:lastModifiedBy>Trent Ennenbach</cp:lastModifiedBy>
  <cp:revision>1</cp:revision>
  <dcterms:created xsi:type="dcterms:W3CDTF">2025-06-10T19:08:32Z</dcterms:created>
  <dcterms:modified xsi:type="dcterms:W3CDTF">2025-06-12T02:33:00Z</dcterms:modified>
</cp:coreProperties>
</file>